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E8CA"/>
          </a:solidFill>
        </a:fill>
      </a:tcStyle>
    </a:wholeTbl>
    <a:band2H>
      <a:tcTxStyle/>
      <a:tcStyle>
        <a:tcBdr/>
        <a:fill>
          <a:solidFill>
            <a:srgbClr val="FFF4E6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5"/>
          </a:solidFill>
        </a:fill>
      </a:tcStyle>
    </a:wholeTbl>
    <a:band2H>
      <a:tcTxStyle/>
      <a:tcStyle>
        <a:tcBdr/>
        <a:fill>
          <a:solidFill>
            <a:srgbClr val="E6F6EB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BD2CA"/>
          </a:solidFill>
        </a:fill>
      </a:tcStyle>
    </a:wholeTbl>
    <a:band2H>
      <a:tcTxStyle/>
      <a:tcStyle>
        <a:tcBdr/>
        <a:fill>
          <a:solidFill>
            <a:srgbClr val="FDEAE7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bevel/>
            </a:ln>
          </a:top>
          <a:bottom>
            <a:ln w="25400" cap="flat">
              <a:solidFill>
                <a:srgbClr val="2C2C2C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bevel/>
            </a:ln>
          </a:top>
          <a:bottom>
            <a:ln w="25400" cap="flat">
              <a:solidFill>
                <a:srgbClr val="2C2C2C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53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938204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7166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745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342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65758" y="2075825"/>
            <a:ext cx="11471566" cy="19204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z="6000" spc="150"/>
            </a:lvl1pPr>
          </a:lstStyle>
          <a:p>
            <a: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half" idx="1"/>
          </p:nvPr>
        </p:nvSpPr>
        <p:spPr>
          <a:xfrm>
            <a:off x="1524000" y="3996249"/>
            <a:ext cx="9144000" cy="286175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/>
            </a:lvl1pPr>
            <a:lvl2pPr marL="0" indent="457200" algn="ctr">
              <a:buClrTx/>
              <a:buSzTx/>
              <a:buFontTx/>
              <a:buNone/>
              <a:defRPr sz="2000"/>
            </a:lvl2pPr>
            <a:lvl3pPr marL="0" indent="914400" algn="ctr">
              <a:buClrTx/>
              <a:buSzTx/>
              <a:buFontTx/>
              <a:buNone/>
              <a:defRPr sz="2000"/>
            </a:lvl3pPr>
            <a:lvl4pPr marL="0" indent="1371600" algn="ctr">
              <a:buClrTx/>
              <a:buSzTx/>
              <a:buFontTx/>
              <a:buNone/>
              <a:defRPr sz="2000"/>
            </a:lvl4pPr>
            <a:lvl5pPr marL="0" indent="1828800" algn="ctr">
              <a:buClrTx/>
              <a:buSzTx/>
              <a:buFont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>
            <a:off x="9019312" y="0"/>
            <a:ext cx="2743201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xfrm>
            <a:off x="9160623" y="0"/>
            <a:ext cx="2402381" cy="644683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xfrm>
            <a:off x="838199" y="274638"/>
            <a:ext cx="7973291" cy="65833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xfrm>
            <a:off x="8073048" y="6470796"/>
            <a:ext cx="879760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833191" y="2083824"/>
            <a:ext cx="10515601" cy="192651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lnSpc>
                <a:spcPct val="80000"/>
              </a:lnSpc>
              <a:defRPr sz="6000" spc="15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sz="half" idx="1"/>
          </p:nvPr>
        </p:nvSpPr>
        <p:spPr>
          <a:xfrm>
            <a:off x="833191" y="4010333"/>
            <a:ext cx="10515601" cy="2847668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sz="half" idx="1"/>
          </p:nvPr>
        </p:nvSpPr>
        <p:spPr>
          <a:xfrm>
            <a:off x="1205343" y="2011679"/>
            <a:ext cx="4754881" cy="484632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1202919" y="254167"/>
            <a:ext cx="9784081" cy="156877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1207008" y="1822944"/>
            <a:ext cx="4754880" cy="92414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 sz="2100" b="1"/>
            </a:lvl1pPr>
            <a:lvl2pPr marL="0" indent="457200">
              <a:buClrTx/>
              <a:buSzTx/>
              <a:buFontTx/>
              <a:buNone/>
              <a:defRPr sz="2100" b="1"/>
            </a:lvl2pPr>
            <a:lvl3pPr marL="0" indent="914400">
              <a:buClrTx/>
              <a:buSzTx/>
              <a:buFontTx/>
              <a:buNone/>
              <a:defRPr sz="2100" b="1"/>
            </a:lvl3pPr>
            <a:lvl4pPr marL="0" indent="1371600">
              <a:buClrTx/>
              <a:buSzTx/>
              <a:buFontTx/>
              <a:buNone/>
              <a:defRPr sz="2100" b="1"/>
            </a:lvl4pPr>
            <a:lvl5pPr marL="0" indent="1828800">
              <a:buClrTx/>
              <a:buSzTx/>
              <a:buFontTx/>
              <a:buNone/>
              <a:defRPr sz="21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1202919" y="0"/>
            <a:ext cx="9784081" cy="207711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sz="half" idx="1"/>
          </p:nvPr>
        </p:nvSpPr>
        <p:spPr>
          <a:xfrm>
            <a:off x="1207008" y="2120053"/>
            <a:ext cx="6126480" cy="473794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>
          <a:xfrm>
            <a:off x="1202919" y="0"/>
            <a:ext cx="9784081" cy="207711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7790688" y="2150621"/>
            <a:ext cx="3200401" cy="470737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Font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Font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Font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Font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9B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202919" y="65432"/>
            <a:ext cx="9784081" cy="19462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1202919" y="2011679"/>
            <a:ext cx="9784081" cy="4846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0658926" y="6470796"/>
            <a:ext cx="946265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ctrTitle"/>
          </p:nvPr>
        </p:nvSpPr>
        <p:spPr>
          <a:xfrm>
            <a:off x="5120640" y="2166364"/>
            <a:ext cx="6716685" cy="1739347"/>
          </a:xfrm>
          <a:prstGeom prst="rect">
            <a:avLst/>
          </a:prstGeom>
        </p:spPr>
        <p:txBody>
          <a:bodyPr/>
          <a:lstStyle/>
          <a:p>
            <a:pPr algn="r"/>
            <a:r>
              <a:rPr sz="4000" b="1" spc="100"/>
              <a:t>Technology as the Medium, Setting, </a:t>
            </a:r>
            <a:br>
              <a:rPr sz="4000" b="1" spc="100"/>
            </a:br>
            <a:r>
              <a:rPr sz="4000" b="1" spc="100"/>
              <a:t>or Phenomenon</a:t>
            </a:r>
          </a:p>
        </p:txBody>
      </p:sp>
      <p:sp>
        <p:nvSpPr>
          <p:cNvPr id="114" name="Shape 114"/>
          <p:cNvSpPr>
            <a:spLocks noGrp="1"/>
          </p:cNvSpPr>
          <p:nvPr>
            <p:ph type="subTitle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algn="r">
              <a:defRPr sz="2800"/>
            </a:lvl1pPr>
          </a:lstStyle>
          <a:p>
            <a:pPr>
              <a:defRPr sz="2000"/>
            </a:pPr>
            <a:r>
              <a:rPr sz="2800"/>
              <a:t>Janet Salmons, PhD</a:t>
            </a:r>
          </a:p>
        </p:txBody>
      </p:sp>
      <p:pic>
        <p:nvPicPr>
          <p:cNvPr id="115" name="image2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8200" y="617219"/>
            <a:ext cx="4282441" cy="55321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pPr algn="ctr"/>
            <a:r>
              <a:rPr b="1"/>
              <a:t>Communicating online </a:t>
            </a:r>
            <a:br>
              <a:rPr b="1"/>
            </a:br>
            <a:r>
              <a:rPr b="1"/>
              <a:t>for research purposes</a:t>
            </a:r>
          </a:p>
        </p:txBody>
      </p:sp>
      <p:pic>
        <p:nvPicPr>
          <p:cNvPr id="120" name="image3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19145" y="2012804"/>
            <a:ext cx="7464003" cy="44502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r>
              <a:rPr b="1"/>
              <a:t>Using ICTs as the </a:t>
            </a:r>
            <a:r>
              <a:rPr b="1" i="1"/>
              <a:t>Medium</a:t>
            </a:r>
          </a:p>
        </p:txBody>
      </p:sp>
      <p:sp>
        <p:nvSpPr>
          <p:cNvPr id="125" name="Shape 125"/>
          <p:cNvSpPr/>
          <p:nvPr/>
        </p:nvSpPr>
        <p:spPr>
          <a:xfrm>
            <a:off x="1028700" y="2365248"/>
            <a:ext cx="10480548" cy="419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4000"/>
              <a:t>Conduct </a:t>
            </a:r>
            <a:r>
              <a:rPr sz="4000" b="1">
                <a:solidFill>
                  <a:srgbClr val="CAE67B"/>
                </a:solidFill>
              </a:rPr>
              <a:t>online interviews </a:t>
            </a:r>
            <a:r>
              <a:rPr sz="4000"/>
              <a:t>with participants undergoing cancer  treatment </a:t>
            </a:r>
            <a:r>
              <a:rPr sz="4000" b="1">
                <a:solidFill>
                  <a:srgbClr val="CAE67B"/>
                </a:solidFill>
              </a:rPr>
              <a:t>in five countries</a:t>
            </a:r>
            <a:r>
              <a:rPr sz="4000"/>
              <a:t>.</a:t>
            </a:r>
          </a:p>
          <a:p>
            <a:pPr>
              <a:defRPr>
                <a:solidFill>
                  <a:srgbClr val="FFFFFF"/>
                </a:solidFill>
              </a:defRPr>
            </a:pPr>
            <a:endParaRPr sz="4000"/>
          </a:p>
          <a:p>
            <a:pPr>
              <a:defRPr>
                <a:solidFill>
                  <a:srgbClr val="FFFFFF"/>
                </a:solidFill>
              </a:defRPr>
            </a:pPr>
            <a:r>
              <a:rPr sz="4000"/>
              <a:t>Discuss support they gain locally from family, friends, and community groups.</a:t>
            </a:r>
          </a:p>
          <a:p>
            <a:pPr>
              <a:defRPr>
                <a:solidFill>
                  <a:srgbClr val="FFFFFF"/>
                </a:solidFill>
              </a:defRPr>
            </a:pPr>
            <a:endParaRPr sz="32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8782"/>
          </a:xfrm>
          <a:prstGeom prst="rect">
            <a:avLst/>
          </a:prstGeom>
        </p:spPr>
        <p:txBody>
          <a:bodyPr/>
          <a:lstStyle/>
          <a:p>
            <a:r>
              <a:rPr b="1"/>
              <a:t>Using ICTs as the </a:t>
            </a:r>
            <a:r>
              <a:rPr b="1" i="1"/>
              <a:t>Setting</a:t>
            </a:r>
          </a:p>
        </p:txBody>
      </p:sp>
      <p:sp>
        <p:nvSpPr>
          <p:cNvPr id="130" name="Shape 130"/>
          <p:cNvSpPr/>
          <p:nvPr/>
        </p:nvSpPr>
        <p:spPr>
          <a:xfrm>
            <a:off x="985837" y="2356187"/>
            <a:ext cx="10696576" cy="382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4000" b="1"/>
              <a:t>Choose as the setting a private </a:t>
            </a:r>
            <a:r>
              <a:rPr sz="4000" b="1">
                <a:solidFill>
                  <a:srgbClr val="CAE67B"/>
                </a:solidFill>
              </a:rPr>
              <a:t>online lung cancer support community</a:t>
            </a:r>
            <a:r>
              <a:rPr sz="4000" b="1"/>
              <a:t>, </a:t>
            </a:r>
            <a:r>
              <a:rPr sz="4000"/>
              <a:t>and gain permission from the group moderator</a:t>
            </a:r>
            <a:r>
              <a:rPr sz="4000" b="1"/>
              <a:t>. </a:t>
            </a:r>
            <a:r>
              <a:rPr sz="4000"/>
              <a:t>Analyze archived online threaded messages, links to online resources and related materials posted during  a specific time frame. 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8782"/>
          </a:xfrm>
          <a:prstGeom prst="rect">
            <a:avLst/>
          </a:prstGeom>
        </p:spPr>
        <p:txBody>
          <a:bodyPr/>
          <a:lstStyle/>
          <a:p>
            <a:r>
              <a:rPr b="1"/>
              <a:t>Using ICTs as the </a:t>
            </a:r>
            <a:r>
              <a:rPr b="1" i="1"/>
              <a:t>Setting</a:t>
            </a:r>
          </a:p>
        </p:txBody>
      </p:sp>
      <p:sp>
        <p:nvSpPr>
          <p:cNvPr id="133" name="Shape 133"/>
          <p:cNvSpPr/>
          <p:nvPr/>
        </p:nvSpPr>
        <p:spPr>
          <a:xfrm>
            <a:off x="985837" y="2356187"/>
            <a:ext cx="10696576" cy="3202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4000" b="1">
                <a:solidFill>
                  <a:srgbClr val="CAE67B"/>
                </a:solidFill>
              </a:rPr>
              <a:t>Choose a web conferencing platform as setting </a:t>
            </a:r>
            <a:r>
              <a:rPr sz="4000"/>
              <a:t>photovoice interviews with cancer patients, because the features allow participants  to share and discuss photographs of the people and places they associate with support and healing.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399010" y="365125"/>
            <a:ext cx="10954791" cy="898411"/>
          </a:xfrm>
          <a:prstGeom prst="rect">
            <a:avLst/>
          </a:prstGeom>
        </p:spPr>
        <p:txBody>
          <a:bodyPr/>
          <a:lstStyle/>
          <a:p>
            <a:r>
              <a:rPr b="1"/>
              <a:t>Studying  ICTs as the </a:t>
            </a:r>
            <a:r>
              <a:rPr b="1" i="1"/>
              <a:t>Phenomenon</a:t>
            </a:r>
          </a:p>
        </p:txBody>
      </p:sp>
      <p:sp>
        <p:nvSpPr>
          <p:cNvPr id="136" name="Shape 136"/>
          <p:cNvSpPr/>
          <p:nvPr/>
        </p:nvSpPr>
        <p:spPr>
          <a:xfrm>
            <a:off x="995362" y="2215456"/>
            <a:ext cx="10358439" cy="382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4000"/>
              <a:t>Choose three social networking sites and compare </a:t>
            </a:r>
            <a:r>
              <a:rPr sz="4000" b="1">
                <a:solidFill>
                  <a:srgbClr val="CAE67B"/>
                </a:solidFill>
              </a:rPr>
              <a:t>how self-identified cancer patients use the ICTs</a:t>
            </a:r>
            <a:r>
              <a:rPr sz="4000"/>
              <a:t>. How do the types of posts (length, level of personal exposure, use of images) compare  between  private groups or open discussions?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">
  <a:themeElements>
    <a:clrScheme name="Default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bevel/>
        </a:ln>
        <a:effectLst>
          <a:outerShdw blurRad="50800" dist="15875" dir="5400000" rotWithShape="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bevel/>
        </a:ln>
        <a:effectLst>
          <a:outerShdw blurRad="50800" dist="15875" dir="5400000" rotWithShape="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13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Corbel</vt:lpstr>
      <vt:lpstr>Helvetica Neue</vt:lpstr>
      <vt:lpstr>Wingdings</vt:lpstr>
      <vt:lpstr>Default</vt:lpstr>
      <vt:lpstr>Technology as the Medium, Setting,  or Phenomenon</vt:lpstr>
      <vt:lpstr>Communicating online  for research purposes</vt:lpstr>
      <vt:lpstr>Using ICTs as the Medium</vt:lpstr>
      <vt:lpstr>Using ICTs as the Setting</vt:lpstr>
      <vt:lpstr>Using ICTs as the Setting</vt:lpstr>
      <vt:lpstr>Studying  ICTs as the Phenomenon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as the Medium, Setting,  or Phenomenon</dc:title>
  <dc:creator>Janet Salmons</dc:creator>
  <cp:lastModifiedBy>Janet Salmons</cp:lastModifiedBy>
  <cp:revision>1</cp:revision>
  <dcterms:modified xsi:type="dcterms:W3CDTF">2015-11-19T13:47:39Z</dcterms:modified>
</cp:coreProperties>
</file>